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57" r:id="rId4"/>
    <p:sldId id="267" r:id="rId5"/>
    <p:sldId id="258" r:id="rId6"/>
    <p:sldId id="259" r:id="rId7"/>
    <p:sldId id="262" r:id="rId8"/>
    <p:sldId id="260" r:id="rId9"/>
    <p:sldId id="263" r:id="rId10"/>
    <p:sldId id="268" r:id="rId11"/>
    <p:sldId id="264" r:id="rId12"/>
    <p:sldId id="269" r:id="rId13"/>
    <p:sldId id="270" r:id="rId14"/>
    <p:sldId id="266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22" autoAdjust="0"/>
  </p:normalViewPr>
  <p:slideViewPr>
    <p:cSldViewPr>
      <p:cViewPr varScale="1">
        <p:scale>
          <a:sx n="78" d="100"/>
          <a:sy n="78" d="100"/>
        </p:scale>
        <p:origin x="-6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349BA-CFF2-40CB-8A06-939C232913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A3B6C-B721-497F-8177-636DD256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3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3B6C-B721-497F-8177-636DD256B2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25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OSI (Open System Interconnect)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A3B6C-B721-497F-8177-636DD256B2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4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600" dirty="0">
                <a:latin typeface="Times New Roman"/>
                <a:ea typeface="Calibri"/>
                <a:cs typeface="Arial"/>
              </a:rPr>
              <a:t>Real time braking system and monitoring using AUTOSAR communication stack</a:t>
            </a:r>
            <a:endParaRPr lang="en-US" sz="1400" dirty="0">
              <a:ea typeface="Calibri"/>
              <a:cs typeface="Arial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By : </a:t>
            </a:r>
            <a:r>
              <a:rPr lang="en-US" dirty="0" err="1"/>
              <a:t>Hossam</a:t>
            </a:r>
            <a:r>
              <a:rPr lang="en-US" dirty="0"/>
              <a:t> </a:t>
            </a:r>
            <a:r>
              <a:rPr lang="en-US" dirty="0" err="1"/>
              <a:t>Magdy</a:t>
            </a:r>
            <a:r>
              <a:rPr lang="en-US" dirty="0"/>
              <a:t> </a:t>
            </a:r>
            <a:r>
              <a:rPr lang="en-US" dirty="0" err="1"/>
              <a:t>Afifi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0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AUTOSAR Communication Stack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48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TX flow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RX flow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24000"/>
            <a:ext cx="5867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1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8803"/>
            <a:ext cx="8229600" cy="1143000"/>
          </a:xfrm>
        </p:spPr>
        <p:txBody>
          <a:bodyPr/>
          <a:lstStyle/>
          <a:p>
            <a:r>
              <a:rPr lang="en-US" dirty="0" smtClean="0"/>
              <a:t>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Main Features: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/>
              <a:t>CAN stands for Controller Area </a:t>
            </a:r>
            <a:r>
              <a:rPr lang="en-US" dirty="0" smtClean="0"/>
              <a:t>Network</a:t>
            </a:r>
            <a:endParaRPr lang="en-US" dirty="0"/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Serial </a:t>
            </a:r>
            <a:r>
              <a:rPr lang="en-US" dirty="0"/>
              <a:t>communication </a:t>
            </a:r>
            <a:r>
              <a:rPr lang="en-US" dirty="0" smtClean="0"/>
              <a:t>protocol</a:t>
            </a:r>
          </a:p>
          <a:p>
            <a:pPr marL="971550" lvl="1" indent="-571500">
              <a:buFont typeface="+mj-lt"/>
              <a:buAutoNum type="romanUcPeriod"/>
            </a:pPr>
            <a:r>
              <a:rPr lang="en-US" dirty="0"/>
              <a:t>High level of error </a:t>
            </a:r>
            <a:r>
              <a:rPr lang="en-US" dirty="0" smtClean="0"/>
              <a:t>handling</a:t>
            </a:r>
          </a:p>
          <a:p>
            <a:pPr marL="971550" lvl="1" indent="-571500">
              <a:buFont typeface="+mj-lt"/>
              <a:buAutoNum type="romanUcPeriod"/>
            </a:pPr>
            <a:r>
              <a:rPr lang="it-IT" dirty="0"/>
              <a:t>Multi Master Multi Slave </a:t>
            </a:r>
            <a:r>
              <a:rPr lang="it-IT" dirty="0" smtClean="0"/>
              <a:t>communication</a:t>
            </a:r>
          </a:p>
          <a:p>
            <a:pPr marL="971550" lvl="1" indent="-571500">
              <a:buFont typeface="+mj-lt"/>
              <a:buAutoNum type="romanU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3657600"/>
            <a:ext cx="2819401" cy="30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8803"/>
            <a:ext cx="8229600" cy="1143000"/>
          </a:xfrm>
        </p:spPr>
        <p:txBody>
          <a:bodyPr/>
          <a:lstStyle/>
          <a:p>
            <a:r>
              <a:rPr lang="en-US" dirty="0" smtClean="0"/>
              <a:t>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CAN Application:</a:t>
            </a:r>
            <a:endParaRPr lang="en-US" dirty="0"/>
          </a:p>
          <a:p>
            <a:pPr marL="971550" lvl="1" indent="-571500">
              <a:buFont typeface="+mj-lt"/>
              <a:buAutoNum type="romanUcPeriod"/>
            </a:pPr>
            <a:r>
              <a:rPr lang="en-US" dirty="0"/>
              <a:t>Motor </a:t>
            </a:r>
            <a:r>
              <a:rPr lang="en-US" dirty="0" smtClean="0"/>
              <a:t>vehicles</a:t>
            </a:r>
          </a:p>
          <a:p>
            <a:pPr marL="971550" lvl="1" indent="-571500">
              <a:buFont typeface="+mj-lt"/>
              <a:buAutoNum type="romanUcPeriod"/>
            </a:pPr>
            <a:endParaRPr lang="en-US" dirty="0" smtClean="0"/>
          </a:p>
          <a:p>
            <a:pPr marL="971550" lvl="1" indent="-571500">
              <a:buFont typeface="+mj-lt"/>
              <a:buAutoNum type="romanUcPeriod"/>
            </a:pPr>
            <a:r>
              <a:rPr lang="en-US" dirty="0"/>
              <a:t>Industrial </a:t>
            </a:r>
            <a:r>
              <a:rPr lang="en-US" dirty="0" smtClean="0"/>
              <a:t>automation</a:t>
            </a:r>
          </a:p>
          <a:p>
            <a:pPr marL="971550" lvl="1" indent="-571500">
              <a:buFont typeface="+mj-lt"/>
              <a:buAutoNum type="romanUcPeriod"/>
            </a:pPr>
            <a:endParaRPr lang="en-US" dirty="0" smtClean="0"/>
          </a:p>
          <a:p>
            <a:pPr marL="971550" lvl="1" indent="-571500">
              <a:buFont typeface="+mj-lt"/>
              <a:buAutoNum type="romanUcPeriod"/>
            </a:pPr>
            <a:r>
              <a:rPr lang="en-US" dirty="0" smtClean="0"/>
              <a:t>Other application of CAN are:</a:t>
            </a:r>
          </a:p>
          <a:p>
            <a:pPr marL="1828800" lvl="3" indent="-571500">
              <a:buFont typeface="+mj-lt"/>
              <a:buAutoNum type="arabicParenR"/>
            </a:pPr>
            <a:r>
              <a:rPr lang="en-US" sz="2400" dirty="0" smtClean="0"/>
              <a:t>Office Automation</a:t>
            </a:r>
          </a:p>
          <a:p>
            <a:pPr marL="1828800" lvl="3" indent="-571500">
              <a:buFont typeface="+mj-lt"/>
              <a:buAutoNum type="arabicParenR"/>
            </a:pPr>
            <a:r>
              <a:rPr lang="en-US" sz="2400" dirty="0" smtClean="0"/>
              <a:t> Trains</a:t>
            </a:r>
          </a:p>
          <a:p>
            <a:pPr marL="1828800" lvl="3" indent="-571500">
              <a:buFont typeface="+mj-lt"/>
              <a:buAutoNum type="arabicParenR"/>
            </a:pPr>
            <a:r>
              <a:rPr lang="en-US" sz="2400" dirty="0"/>
              <a:t>M</a:t>
            </a:r>
            <a:r>
              <a:rPr lang="en-US" sz="2400" dirty="0" smtClean="0"/>
              <a:t>edical Equipment</a:t>
            </a:r>
          </a:p>
          <a:p>
            <a:pPr marL="1828800" lvl="3" indent="-571500">
              <a:buFont typeface="+mj-lt"/>
              <a:buAutoNum type="arabicParenR"/>
            </a:pPr>
            <a:r>
              <a:rPr lang="en-US" sz="2400" dirty="0"/>
              <a:t>B</a:t>
            </a:r>
            <a:r>
              <a:rPr lang="en-US" sz="2400" dirty="0" smtClean="0"/>
              <a:t>uilding Automation</a:t>
            </a:r>
            <a:endParaRPr lang="en-US" sz="2400" dirty="0"/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40005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295400"/>
            <a:ext cx="1768929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8803"/>
            <a:ext cx="8229600" cy="1143000"/>
          </a:xfrm>
        </p:spPr>
        <p:txBody>
          <a:bodyPr/>
          <a:lstStyle/>
          <a:p>
            <a:r>
              <a:rPr lang="en-US" dirty="0" smtClean="0"/>
              <a:t>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 smtClean="0"/>
              <a:t>Initially </a:t>
            </a:r>
            <a:r>
              <a:rPr lang="en-US" sz="2800" dirty="0"/>
              <a:t>developed for </a:t>
            </a:r>
            <a:r>
              <a:rPr lang="en-US" sz="2800" dirty="0" smtClean="0"/>
              <a:t>motor vehicles </a:t>
            </a:r>
            <a:r>
              <a:rPr lang="en-US" sz="2800" dirty="0"/>
              <a:t>by Robert </a:t>
            </a:r>
            <a:r>
              <a:rPr lang="en-US" sz="2800" dirty="0" smtClean="0"/>
              <a:t>Bosch GmbH</a:t>
            </a:r>
            <a:r>
              <a:rPr lang="en-US" sz="2800" dirty="0"/>
              <a:t>, </a:t>
            </a:r>
            <a:r>
              <a:rPr lang="en-US" sz="2800" dirty="0" smtClean="0"/>
              <a:t>Germany, starting 1983</a:t>
            </a:r>
            <a:r>
              <a:rPr lang="en-US" sz="2800" dirty="0"/>
              <a:t>, also holding the </a:t>
            </a:r>
            <a:r>
              <a:rPr lang="en-US" sz="2800" dirty="0" smtClean="0"/>
              <a:t>CAN license.</a:t>
            </a:r>
            <a:endParaRPr lang="en-US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 smtClean="0"/>
              <a:t>CAN protocol follows OSI Reference model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 smtClean="0"/>
              <a:t>Types CAN Protocol :</a:t>
            </a:r>
          </a:p>
          <a:p>
            <a:pPr marL="914400" lvl="1" indent="-457200" algn="just">
              <a:buFont typeface="+mj-lt"/>
              <a:buAutoNum type="arabicParenR"/>
            </a:pPr>
            <a:r>
              <a:rPr lang="en-US" sz="2400" dirty="0" smtClean="0"/>
              <a:t>Standard CAN</a:t>
            </a:r>
          </a:p>
          <a:p>
            <a:pPr marL="914400" lvl="1" indent="-457200" algn="just">
              <a:buFont typeface="+mj-lt"/>
              <a:buAutoNum type="arabicParenR"/>
            </a:pPr>
            <a:r>
              <a:rPr lang="en-US" sz="2400" dirty="0" smtClean="0"/>
              <a:t>Extended CAN</a:t>
            </a:r>
          </a:p>
          <a:p>
            <a:pPr marL="514350" indent="-514350" algn="just">
              <a:buFont typeface="+mj-lt"/>
              <a:buAutoNum type="arabicParenR"/>
            </a:pPr>
            <a:endParaRPr lang="en-US" dirty="0" smtClean="0"/>
          </a:p>
          <a:p>
            <a:pPr marL="800100" lvl="2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943929"/>
            <a:ext cx="2332615" cy="345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6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8279218" cy="4876800"/>
          </a:xfrm>
        </p:spPr>
      </p:pic>
    </p:spTree>
    <p:extLst>
      <p:ext uri="{BB962C8B-B14F-4D97-AF65-F5344CB8AC3E}">
        <p14:creationId xmlns:p14="http://schemas.microsoft.com/office/powerpoint/2010/main" val="28428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blink_le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42" y="228600"/>
            <a:ext cx="8542058" cy="6096000"/>
          </a:xfrm>
        </p:spPr>
      </p:pic>
    </p:spTree>
    <p:extLst>
      <p:ext uri="{BB962C8B-B14F-4D97-AF65-F5344CB8AC3E}">
        <p14:creationId xmlns:p14="http://schemas.microsoft.com/office/powerpoint/2010/main" val="23725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8681"/>
            <a:ext cx="8229600" cy="114300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211763"/>
          </a:xfrm>
        </p:spPr>
        <p:txBody>
          <a:bodyPr/>
          <a:lstStyle/>
          <a:p>
            <a:pPr marL="347482" lvl="0" indent="-347482" fontAlgn="base">
              <a:spcBef>
                <a:spcPts val="850"/>
              </a:spcBef>
              <a:spcAft>
                <a:spcPct val="0"/>
              </a:spcAft>
              <a:buClr>
                <a:srgbClr val="3769A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We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aim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imitating real scenario in the automotive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industry</a:t>
            </a:r>
          </a:p>
          <a:p>
            <a:pPr marL="347482" lvl="0" indent="-347482" fontAlgn="base">
              <a:spcBef>
                <a:spcPts val="850"/>
              </a:spcBef>
              <a:spcAft>
                <a:spcPct val="0"/>
              </a:spcAft>
              <a:buClr>
                <a:srgbClr val="3769AC"/>
              </a:buClr>
              <a:buSzPct val="80000"/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44" y="1524000"/>
            <a:ext cx="7280419" cy="4692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79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30" y="1600200"/>
            <a:ext cx="819453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3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2277868"/>
          </a:xfrm>
        </p:spPr>
      </p:pic>
    </p:spTree>
    <p:extLst>
      <p:ext uri="{BB962C8B-B14F-4D97-AF65-F5344CB8AC3E}">
        <p14:creationId xmlns:p14="http://schemas.microsoft.com/office/powerpoint/2010/main" val="291639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zoom_0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717" y="457200"/>
            <a:ext cx="8554452" cy="5943600"/>
          </a:xfrm>
        </p:spPr>
      </p:pic>
    </p:spTree>
    <p:extLst>
      <p:ext uri="{BB962C8B-B14F-4D97-AF65-F5344CB8AC3E}">
        <p14:creationId xmlns:p14="http://schemas.microsoft.com/office/powerpoint/2010/main" val="272859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04"/>
            <a:ext cx="8229600" cy="1143000"/>
          </a:xfrm>
        </p:spPr>
        <p:txBody>
          <a:bodyPr/>
          <a:lstStyle/>
          <a:p>
            <a:r>
              <a:rPr lang="en-US" dirty="0" smtClean="0"/>
              <a:t>AUTOSAR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05936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AUTomotive</a:t>
            </a:r>
            <a:r>
              <a:rPr lang="ar-EG" dirty="0" smtClean="0"/>
              <a:t> </a:t>
            </a:r>
            <a:r>
              <a:rPr lang="en-US" dirty="0" smtClean="0"/>
              <a:t>Open </a:t>
            </a:r>
            <a:r>
              <a:rPr lang="en-US" dirty="0"/>
              <a:t>System </a:t>
            </a:r>
            <a:r>
              <a:rPr lang="en-US" dirty="0" err="1" smtClean="0"/>
              <a:t>ARchitecture</a:t>
            </a:r>
            <a:r>
              <a:rPr lang="en-US" dirty="0" smtClean="0"/>
              <a:t> is a standardized </a:t>
            </a:r>
            <a:r>
              <a:rPr lang="en-US" dirty="0"/>
              <a:t>automotive </a:t>
            </a:r>
            <a:r>
              <a:rPr lang="en-US" dirty="0" smtClean="0"/>
              <a:t>software</a:t>
            </a:r>
            <a:r>
              <a:rPr lang="ar-EG" dirty="0" smtClean="0"/>
              <a:t> </a:t>
            </a:r>
            <a:r>
              <a:rPr lang="en-US" dirty="0" smtClean="0"/>
              <a:t>architecture</a:t>
            </a:r>
            <a:endParaRPr lang="ar-EG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</a:t>
            </a:r>
            <a:r>
              <a:rPr lang="en-US" dirty="0" smtClean="0"/>
              <a:t>he main target of </a:t>
            </a:r>
            <a:r>
              <a:rPr lang="en-US" dirty="0" err="1" smtClean="0"/>
              <a:t>Autosar</a:t>
            </a:r>
            <a:r>
              <a:rPr lang="en-US" dirty="0" smtClean="0"/>
              <a:t>:</a:t>
            </a:r>
          </a:p>
          <a:p>
            <a:pPr marL="914400" lvl="1" indent="-514350" algn="just">
              <a:buFont typeface="+mj-lt"/>
              <a:buAutoNum type="romanUcPeriod"/>
            </a:pPr>
            <a:r>
              <a:rPr lang="en-US" sz="2400" dirty="0" smtClean="0"/>
              <a:t>Improve software quality and reduce costs and time through reusing  </a:t>
            </a:r>
          </a:p>
          <a:p>
            <a:pPr marL="914400" lvl="1" indent="-514350" algn="just">
              <a:buFont typeface="+mj-lt"/>
              <a:buAutoNum type="romanUcPeriod"/>
            </a:pPr>
            <a:r>
              <a:rPr lang="en-US" sz="2400" dirty="0" smtClean="0"/>
              <a:t>SWC application are completely independent from hardware</a:t>
            </a:r>
          </a:p>
          <a:p>
            <a:pPr marL="914400" lvl="1" indent="-514350" algn="just">
              <a:buFont typeface="+mj-lt"/>
              <a:buAutoNum type="romanUcPeriod"/>
            </a:pPr>
            <a:r>
              <a:rPr lang="en-US" sz="2400" dirty="0" smtClean="0"/>
              <a:t>Reuse development method and tools</a:t>
            </a:r>
          </a:p>
          <a:p>
            <a:pPr marL="914400" lvl="1" indent="-514350" algn="just">
              <a:buFont typeface="+mj-lt"/>
              <a:buAutoNum type="romanUcPeriod"/>
            </a:pPr>
            <a:r>
              <a:rPr lang="en-US" sz="2400" dirty="0" smtClean="0"/>
              <a:t>Reuse of basic software </a:t>
            </a:r>
          </a:p>
          <a:p>
            <a:pPr marL="914400" lvl="1" indent="-514350">
              <a:buFont typeface="+mj-lt"/>
              <a:buAutoNum type="romanUcPeriod"/>
            </a:pPr>
            <a:endParaRPr lang="en-US" sz="2400" dirty="0" smtClean="0"/>
          </a:p>
          <a:p>
            <a:pPr marL="914400" lvl="1" indent="-514350">
              <a:buFont typeface="+mj-lt"/>
              <a:buAutoNum type="romanUcPeriod"/>
            </a:pPr>
            <a:endParaRPr lang="en-US" sz="2000" dirty="0" smtClean="0"/>
          </a:p>
          <a:p>
            <a:pPr marL="514350" indent="-514350">
              <a:buFont typeface="+mj-lt"/>
              <a:buAutoNum type="romanUcPeriod"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ar-EG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201633"/>
            <a:ext cx="4800600" cy="23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2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AUTOSAR partnership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371600"/>
            <a:ext cx="7580745" cy="5105400"/>
          </a:xfrm>
        </p:spPr>
      </p:pic>
    </p:spTree>
    <p:extLst>
      <p:ext uri="{BB962C8B-B14F-4D97-AF65-F5344CB8AC3E}">
        <p14:creationId xmlns:p14="http://schemas.microsoft.com/office/powerpoint/2010/main" val="31079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AUTOSAR Stack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8577811" cy="4953000"/>
          </a:xfrm>
        </p:spPr>
      </p:pic>
    </p:spTree>
    <p:extLst>
      <p:ext uri="{BB962C8B-B14F-4D97-AF65-F5344CB8AC3E}">
        <p14:creationId xmlns:p14="http://schemas.microsoft.com/office/powerpoint/2010/main" val="94741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AUTOSAR </a:t>
            </a:r>
            <a:r>
              <a:rPr lang="en-US" dirty="0" smtClean="0"/>
              <a:t>Stack Cont..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8397207" cy="5410200"/>
          </a:xfrm>
        </p:spPr>
      </p:pic>
    </p:spTree>
    <p:extLst>
      <p:ext uri="{BB962C8B-B14F-4D97-AF65-F5344CB8AC3E}">
        <p14:creationId xmlns:p14="http://schemas.microsoft.com/office/powerpoint/2010/main" val="12150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175</Words>
  <Application>Microsoft Office PowerPoint</Application>
  <PresentationFormat>On-screen Show (4:3)</PresentationFormat>
  <Paragraphs>53</Paragraphs>
  <Slides>15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System Architecture</vt:lpstr>
      <vt:lpstr>System Architecture</vt:lpstr>
      <vt:lpstr>PowerPoint Presentation</vt:lpstr>
      <vt:lpstr>PowerPoint Presentation</vt:lpstr>
      <vt:lpstr>AUTOSAR</vt:lpstr>
      <vt:lpstr> AUTOSAR partnership  </vt:lpstr>
      <vt:lpstr>AUTOSAR Stack</vt:lpstr>
      <vt:lpstr>AUTOSAR Stack Cont..</vt:lpstr>
      <vt:lpstr>AUTOSAR Communication Stack </vt:lpstr>
      <vt:lpstr>CAN</vt:lpstr>
      <vt:lpstr>CAN</vt:lpstr>
      <vt:lpstr>CAN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amagd</dc:creator>
  <cp:lastModifiedBy>amagdy.afifi@gmail.com</cp:lastModifiedBy>
  <cp:revision>41</cp:revision>
  <dcterms:created xsi:type="dcterms:W3CDTF">2006-08-16T00:00:00Z</dcterms:created>
  <dcterms:modified xsi:type="dcterms:W3CDTF">2022-02-09T22:58:26Z</dcterms:modified>
</cp:coreProperties>
</file>